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644" r:id="rId1"/>
  </p:sld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5" autoAdjust="0"/>
    <p:restoredTop sz="94727" autoAdjust="0"/>
  </p:normalViewPr>
  <p:slideViewPr>
    <p:cSldViewPr>
      <p:cViewPr>
        <p:scale>
          <a:sx n="48" d="100"/>
          <a:sy n="48" d="100"/>
        </p:scale>
        <p:origin x="-2010" y="-5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C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CA" dirty="0" smtClean="0"/>
              <a:t>Cartons </a:t>
            </a:r>
            <a:r>
              <a:rPr lang="en-CA" dirty="0"/>
              <a:t>by Variety</a:t>
            </a:r>
          </a:p>
        </c:rich>
      </c:tx>
      <c:layout>
        <c:manualLayout>
          <c:xMode val="edge"/>
          <c:yMode val="edge"/>
          <c:x val="0.34256941566514709"/>
          <c:y val="1.6836199685282379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1.8518518518518517E-2"/>
          <c:y val="0.1491125755999331"/>
          <c:w val="0.96201382813259451"/>
          <c:h val="0.5263226853599996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Tieton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Sheet1!$A$2:$A$11</c:f>
              <c:strCache>
                <c:ptCount val="9"/>
                <c:pt idx="0">
                  <c:v>Tieton</c:v>
                </c:pt>
                <c:pt idx="1">
                  <c:v>Cristalina</c:v>
                </c:pt>
                <c:pt idx="2">
                  <c:v>Santina</c:v>
                </c:pt>
                <c:pt idx="3">
                  <c:v>Skeena</c:v>
                </c:pt>
                <c:pt idx="4">
                  <c:v>Lapins</c:v>
                </c:pt>
                <c:pt idx="5">
                  <c:v>Sweetheart</c:v>
                </c:pt>
                <c:pt idx="6">
                  <c:v>Staccato</c:v>
                </c:pt>
                <c:pt idx="7">
                  <c:v>Sentennial</c:v>
                </c:pt>
                <c:pt idx="8">
                  <c:v>Sovereign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 formatCode="#,##0">
                  <c:v>12000</c:v>
                </c:pt>
              </c:numCache>
            </c:numRef>
          </c:val>
        </c:ser>
        <c:ser>
          <c:idx val="1"/>
          <c:order val="1"/>
          <c:tx>
            <c:strRef>
              <c:f>Sheet1!#REF!</c:f>
              <c:strCache>
                <c:ptCount val="1"/>
                <c:pt idx="0">
                  <c:v>#REF!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Sheet1!$A$2:$A$11</c:f>
              <c:strCache>
                <c:ptCount val="9"/>
                <c:pt idx="0">
                  <c:v>Tieton</c:v>
                </c:pt>
                <c:pt idx="1">
                  <c:v>Cristalina</c:v>
                </c:pt>
                <c:pt idx="2">
                  <c:v>Santina</c:v>
                </c:pt>
                <c:pt idx="3">
                  <c:v>Skeena</c:v>
                </c:pt>
                <c:pt idx="4">
                  <c:v>Lapins</c:v>
                </c:pt>
                <c:pt idx="5">
                  <c:v>Sweetheart</c:v>
                </c:pt>
                <c:pt idx="6">
                  <c:v>Staccato</c:v>
                </c:pt>
                <c:pt idx="7">
                  <c:v>Sentennial</c:v>
                </c:pt>
                <c:pt idx="8">
                  <c:v>Sovereign</c:v>
                </c:pt>
              </c:strCache>
            </c:strRef>
          </c:cat>
          <c:val>
            <c:numRef>
              <c:f>Sheet1!$C$2:$C$11</c:f>
              <c:numCache>
                <c:formatCode>#,##0</c:formatCode>
                <c:ptCount val="10"/>
                <c:pt idx="1">
                  <c:v>24000</c:v>
                </c:pt>
              </c:numCache>
            </c:numRef>
          </c:val>
        </c:ser>
        <c:ser>
          <c:idx val="2"/>
          <c:order val="2"/>
          <c:tx>
            <c:strRef>
              <c:f>Sheet1!#REF!</c:f>
              <c:strCache>
                <c:ptCount val="1"/>
                <c:pt idx="0">
                  <c:v>#REF!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8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Sheet1!$A$2:$A$11</c:f>
              <c:strCache>
                <c:ptCount val="9"/>
                <c:pt idx="0">
                  <c:v>Tieton</c:v>
                </c:pt>
                <c:pt idx="1">
                  <c:v>Cristalina</c:v>
                </c:pt>
                <c:pt idx="2">
                  <c:v>Santina</c:v>
                </c:pt>
                <c:pt idx="3">
                  <c:v>Skeena</c:v>
                </c:pt>
                <c:pt idx="4">
                  <c:v>Lapins</c:v>
                </c:pt>
                <c:pt idx="5">
                  <c:v>Sweetheart</c:v>
                </c:pt>
                <c:pt idx="6">
                  <c:v>Staccato</c:v>
                </c:pt>
                <c:pt idx="7">
                  <c:v>Sentennial</c:v>
                </c:pt>
                <c:pt idx="8">
                  <c:v>Sovereign</c:v>
                </c:pt>
              </c:strCache>
            </c:strRef>
          </c:cat>
          <c:val>
            <c:numRef>
              <c:f>Sheet1!$D$2:$D$11</c:f>
              <c:numCache>
                <c:formatCode>General</c:formatCode>
                <c:ptCount val="10"/>
                <c:pt idx="2" formatCode="#,##0">
                  <c:v>24000</c:v>
                </c:pt>
              </c:numCache>
            </c:numRef>
          </c:val>
        </c:ser>
        <c:ser>
          <c:idx val="3"/>
          <c:order val="3"/>
          <c:tx>
            <c:strRef>
              <c:f>Sheet1!#REF!</c:f>
              <c:strCache>
                <c:ptCount val="1"/>
                <c:pt idx="0">
                  <c:v>#REF!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Sheet1!$A$2:$A$11</c:f>
              <c:strCache>
                <c:ptCount val="9"/>
                <c:pt idx="0">
                  <c:v>Tieton</c:v>
                </c:pt>
                <c:pt idx="1">
                  <c:v>Cristalina</c:v>
                </c:pt>
                <c:pt idx="2">
                  <c:v>Santina</c:v>
                </c:pt>
                <c:pt idx="3">
                  <c:v>Skeena</c:v>
                </c:pt>
                <c:pt idx="4">
                  <c:v>Lapins</c:v>
                </c:pt>
                <c:pt idx="5">
                  <c:v>Sweetheart</c:v>
                </c:pt>
                <c:pt idx="6">
                  <c:v>Staccato</c:v>
                </c:pt>
                <c:pt idx="7">
                  <c:v>Sentennial</c:v>
                </c:pt>
                <c:pt idx="8">
                  <c:v>Sovereign</c:v>
                </c:pt>
              </c:strCache>
            </c:strRef>
          </c:cat>
          <c:val>
            <c:numRef>
              <c:f>Sheet1!$E$2:$E$11</c:f>
              <c:numCache>
                <c:formatCode>General</c:formatCode>
                <c:ptCount val="10"/>
                <c:pt idx="3" formatCode="#,##0">
                  <c:v>96000</c:v>
                </c:pt>
              </c:numCache>
            </c:numRef>
          </c:val>
        </c:ser>
        <c:ser>
          <c:idx val="4"/>
          <c:order val="4"/>
          <c:tx>
            <c:strRef>
              <c:f>Sheet1!#REF!</c:f>
              <c:strCache>
                <c:ptCount val="1"/>
                <c:pt idx="0">
                  <c:v>#REF!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Sheet1!$A$2:$A$11</c:f>
              <c:strCache>
                <c:ptCount val="9"/>
                <c:pt idx="0">
                  <c:v>Tieton</c:v>
                </c:pt>
                <c:pt idx="1">
                  <c:v>Cristalina</c:v>
                </c:pt>
                <c:pt idx="2">
                  <c:v>Santina</c:v>
                </c:pt>
                <c:pt idx="3">
                  <c:v>Skeena</c:v>
                </c:pt>
                <c:pt idx="4">
                  <c:v>Lapins</c:v>
                </c:pt>
                <c:pt idx="5">
                  <c:v>Sweetheart</c:v>
                </c:pt>
                <c:pt idx="6">
                  <c:v>Staccato</c:v>
                </c:pt>
                <c:pt idx="7">
                  <c:v>Sentennial</c:v>
                </c:pt>
                <c:pt idx="8">
                  <c:v>Sovereign</c:v>
                </c:pt>
              </c:strCache>
            </c:strRef>
          </c:cat>
          <c:val>
            <c:numRef>
              <c:f>Sheet1!$F$2:$F$11</c:f>
              <c:numCache>
                <c:formatCode>General</c:formatCode>
                <c:ptCount val="10"/>
                <c:pt idx="4" formatCode="#,##0">
                  <c:v>150000</c:v>
                </c:pt>
              </c:numCache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Sweetheart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Sheet1!$A$2:$A$11</c:f>
              <c:strCache>
                <c:ptCount val="9"/>
                <c:pt idx="0">
                  <c:v>Tieton</c:v>
                </c:pt>
                <c:pt idx="1">
                  <c:v>Cristalina</c:v>
                </c:pt>
                <c:pt idx="2">
                  <c:v>Santina</c:v>
                </c:pt>
                <c:pt idx="3">
                  <c:v>Skeena</c:v>
                </c:pt>
                <c:pt idx="4">
                  <c:v>Lapins</c:v>
                </c:pt>
                <c:pt idx="5">
                  <c:v>Sweetheart</c:v>
                </c:pt>
                <c:pt idx="6">
                  <c:v>Staccato</c:v>
                </c:pt>
                <c:pt idx="7">
                  <c:v>Sentennial</c:v>
                </c:pt>
                <c:pt idx="8">
                  <c:v>Sovereign</c:v>
                </c:pt>
              </c:strCache>
            </c:strRef>
          </c:cat>
          <c:val>
            <c:numRef>
              <c:f>Sheet1!$G$2:$G$11</c:f>
              <c:numCache>
                <c:formatCode>General</c:formatCode>
                <c:ptCount val="10"/>
                <c:pt idx="5" formatCode="#,##0">
                  <c:v>60000</c:v>
                </c:pt>
              </c:numCache>
            </c:numRef>
          </c:val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Staccato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Sheet1!$A$2:$A$11</c:f>
              <c:strCache>
                <c:ptCount val="9"/>
                <c:pt idx="0">
                  <c:v>Tieton</c:v>
                </c:pt>
                <c:pt idx="1">
                  <c:v>Cristalina</c:v>
                </c:pt>
                <c:pt idx="2">
                  <c:v>Santina</c:v>
                </c:pt>
                <c:pt idx="3">
                  <c:v>Skeena</c:v>
                </c:pt>
                <c:pt idx="4">
                  <c:v>Lapins</c:v>
                </c:pt>
                <c:pt idx="5">
                  <c:v>Sweetheart</c:v>
                </c:pt>
                <c:pt idx="6">
                  <c:v>Staccato</c:v>
                </c:pt>
                <c:pt idx="7">
                  <c:v>Sentennial</c:v>
                </c:pt>
                <c:pt idx="8">
                  <c:v>Sovereign</c:v>
                </c:pt>
              </c:strCache>
            </c:strRef>
          </c:cat>
          <c:val>
            <c:numRef>
              <c:f>Sheet1!$H$2:$H$11</c:f>
              <c:numCache>
                <c:formatCode>General</c:formatCode>
                <c:ptCount val="10"/>
                <c:pt idx="6" formatCode="#,##0">
                  <c:v>150000</c:v>
                </c:pt>
              </c:numCache>
            </c:numRef>
          </c:val>
        </c:ser>
        <c:ser>
          <c:idx val="7"/>
          <c:order val="7"/>
          <c:tx>
            <c:strRef>
              <c:f>Sheet1!$I$1</c:f>
              <c:strCache>
                <c:ptCount val="1"/>
                <c:pt idx="0">
                  <c:v>Sentennial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Sheet1!$A$2:$A$11</c:f>
              <c:strCache>
                <c:ptCount val="9"/>
                <c:pt idx="0">
                  <c:v>Tieton</c:v>
                </c:pt>
                <c:pt idx="1">
                  <c:v>Cristalina</c:v>
                </c:pt>
                <c:pt idx="2">
                  <c:v>Santina</c:v>
                </c:pt>
                <c:pt idx="3">
                  <c:v>Skeena</c:v>
                </c:pt>
                <c:pt idx="4">
                  <c:v>Lapins</c:v>
                </c:pt>
                <c:pt idx="5">
                  <c:v>Sweetheart</c:v>
                </c:pt>
                <c:pt idx="6">
                  <c:v>Staccato</c:v>
                </c:pt>
                <c:pt idx="7">
                  <c:v>Sentennial</c:v>
                </c:pt>
                <c:pt idx="8">
                  <c:v>Sovereign</c:v>
                </c:pt>
              </c:strCache>
            </c:strRef>
          </c:cat>
          <c:val>
            <c:numRef>
              <c:f>Sheet1!$I$2:$I$11</c:f>
              <c:numCache>
                <c:formatCode>General</c:formatCode>
                <c:ptCount val="10"/>
                <c:pt idx="7" formatCode="#,##0">
                  <c:v>60000</c:v>
                </c:pt>
              </c:numCache>
            </c:numRef>
          </c:val>
        </c:ser>
        <c:ser>
          <c:idx val="8"/>
          <c:order val="8"/>
          <c:tx>
            <c:strRef>
              <c:f>Sheet1!$J$1</c:f>
              <c:strCache>
                <c:ptCount val="1"/>
                <c:pt idx="0">
                  <c:v>Sovereign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Sheet1!$A$2:$A$11</c:f>
              <c:strCache>
                <c:ptCount val="9"/>
                <c:pt idx="0">
                  <c:v>Tieton</c:v>
                </c:pt>
                <c:pt idx="1">
                  <c:v>Cristalina</c:v>
                </c:pt>
                <c:pt idx="2">
                  <c:v>Santina</c:v>
                </c:pt>
                <c:pt idx="3">
                  <c:v>Skeena</c:v>
                </c:pt>
                <c:pt idx="4">
                  <c:v>Lapins</c:v>
                </c:pt>
                <c:pt idx="5">
                  <c:v>Sweetheart</c:v>
                </c:pt>
                <c:pt idx="6">
                  <c:v>Staccato</c:v>
                </c:pt>
                <c:pt idx="7">
                  <c:v>Sentennial</c:v>
                </c:pt>
                <c:pt idx="8">
                  <c:v>Sovereign</c:v>
                </c:pt>
              </c:strCache>
            </c:strRef>
          </c:cat>
          <c:val>
            <c:numRef>
              <c:f>Sheet1!$J$2:$J$11</c:f>
              <c:numCache>
                <c:formatCode>General</c:formatCode>
                <c:ptCount val="10"/>
                <c:pt idx="8" formatCode="#,##0">
                  <c:v>24000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29265024"/>
        <c:axId val="129275008"/>
      </c:barChart>
      <c:catAx>
        <c:axId val="1292650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600" b="1">
                <a:solidFill>
                  <a:schemeClr val="tx1"/>
                </a:solidFill>
              </a:defRPr>
            </a:pPr>
            <a:endParaRPr lang="en-US"/>
          </a:p>
        </c:txPr>
        <c:crossAx val="129275008"/>
        <c:crosses val="autoZero"/>
        <c:auto val="1"/>
        <c:lblAlgn val="ctr"/>
        <c:lblOffset val="100"/>
        <c:noMultiLvlLbl val="0"/>
      </c:catAx>
      <c:valAx>
        <c:axId val="129275008"/>
        <c:scaling>
          <c:orientation val="minMax"/>
        </c:scaling>
        <c:delete val="1"/>
        <c:axPos val="l"/>
        <c:majorGridlines/>
        <c:numFmt formatCode="#,##0" sourceLinked="1"/>
        <c:majorTickMark val="out"/>
        <c:minorTickMark val="none"/>
        <c:tickLblPos val="nextTo"/>
        <c:crossAx val="12926502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C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Main Cherry Varieties</c:v>
                </c:pt>
              </c:strCache>
            </c:strRef>
          </c:tx>
          <c:explosion val="27"/>
          <c:dPt>
            <c:idx val="0"/>
            <c:bubble3D val="0"/>
            <c:explosion val="0"/>
          </c:dPt>
          <c:dPt>
            <c:idx val="1"/>
            <c:bubble3D val="0"/>
            <c:explosion val="0"/>
          </c:dPt>
          <c:dPt>
            <c:idx val="2"/>
            <c:bubble3D val="0"/>
            <c:explosion val="0"/>
          </c:dPt>
          <c:dPt>
            <c:idx val="3"/>
            <c:bubble3D val="0"/>
            <c:explosion val="0"/>
          </c:dPt>
          <c:dPt>
            <c:idx val="4"/>
            <c:bubble3D val="0"/>
            <c:explosion val="0"/>
          </c:dPt>
          <c:dPt>
            <c:idx val="5"/>
            <c:bubble3D val="0"/>
            <c:explosion val="0"/>
          </c:dPt>
          <c:dPt>
            <c:idx val="6"/>
            <c:bubble3D val="0"/>
            <c:explosion val="0"/>
          </c:dPt>
          <c:dPt>
            <c:idx val="7"/>
            <c:bubble3D val="0"/>
            <c:explosion val="0"/>
          </c:dPt>
          <c:dPt>
            <c:idx val="8"/>
            <c:bubble3D val="0"/>
            <c:explosion val="0"/>
          </c:dPt>
          <c:dLbls>
            <c:dLbl>
              <c:idx val="0"/>
              <c:layout/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/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/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/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/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/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/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Pos val="inEnd"/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Sheet1!$A$2:$A$10</c:f>
              <c:strCache>
                <c:ptCount val="9"/>
                <c:pt idx="0">
                  <c:v>2% Tieton</c:v>
                </c:pt>
                <c:pt idx="1">
                  <c:v>4% Cristalina</c:v>
                </c:pt>
                <c:pt idx="2">
                  <c:v>4% Santina</c:v>
                </c:pt>
                <c:pt idx="3">
                  <c:v>16% Skeena</c:v>
                </c:pt>
                <c:pt idx="4">
                  <c:v>25% Lapins</c:v>
                </c:pt>
                <c:pt idx="5">
                  <c:v>10% Sweetheart</c:v>
                </c:pt>
                <c:pt idx="6">
                  <c:v>25% Staccato</c:v>
                </c:pt>
                <c:pt idx="7">
                  <c:v>10% Sentennial</c:v>
                </c:pt>
                <c:pt idx="8">
                  <c:v>4% Sovereign</c:v>
                </c:pt>
              </c:strCache>
            </c:strRef>
          </c:cat>
          <c:val>
            <c:numRef>
              <c:f>Sheet1!$B$2:$B$10</c:f>
              <c:numCache>
                <c:formatCode>General</c:formatCode>
                <c:ptCount val="9"/>
                <c:pt idx="0">
                  <c:v>2</c:v>
                </c:pt>
                <c:pt idx="1">
                  <c:v>4</c:v>
                </c:pt>
                <c:pt idx="2">
                  <c:v>4</c:v>
                </c:pt>
                <c:pt idx="3">
                  <c:v>16</c:v>
                </c:pt>
                <c:pt idx="4">
                  <c:v>25</c:v>
                </c:pt>
                <c:pt idx="5">
                  <c:v>10</c:v>
                </c:pt>
                <c:pt idx="6">
                  <c:v>25</c:v>
                </c:pt>
                <c:pt idx="7">
                  <c:v>10</c:v>
                </c:pt>
                <c:pt idx="8">
                  <c:v>4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Column1</c:v>
                </c:pt>
              </c:strCache>
            </c:strRef>
          </c:tx>
          <c:cat>
            <c:strRef>
              <c:f>Sheet1!$A$2:$A$10</c:f>
              <c:strCache>
                <c:ptCount val="9"/>
                <c:pt idx="0">
                  <c:v>2% Tieton</c:v>
                </c:pt>
                <c:pt idx="1">
                  <c:v>4% Cristalina</c:v>
                </c:pt>
                <c:pt idx="2">
                  <c:v>4% Santina</c:v>
                </c:pt>
                <c:pt idx="3">
                  <c:v>16% Skeena</c:v>
                </c:pt>
                <c:pt idx="4">
                  <c:v>25% Lapins</c:v>
                </c:pt>
                <c:pt idx="5">
                  <c:v>10% Sweetheart</c:v>
                </c:pt>
                <c:pt idx="6">
                  <c:v>25% Staccato</c:v>
                </c:pt>
                <c:pt idx="7">
                  <c:v>10% Sentennial</c:v>
                </c:pt>
                <c:pt idx="8">
                  <c:v>4% Sovereign</c:v>
                </c:pt>
              </c:strCache>
            </c:strRef>
          </c:cat>
          <c:val>
            <c:numRef>
              <c:f>Sheet1!$C$2:$C$10</c:f>
              <c:numCache>
                <c:formatCode>General</c:formatCode>
                <c:ptCount val="9"/>
                <c:pt idx="6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8500522504131423"/>
          <c:y val="0.17977676794971589"/>
          <c:w val="0.21856690611042043"/>
          <c:h val="0.661684521434338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0.36689</cdr:x>
      <cdr:y>0.79797</cdr:y>
    </cdr:from>
    <cdr:to>
      <cdr:x>0.77307</cdr:x>
      <cdr:y>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187080" y="3611562"/>
          <a:ext cx="3528392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CA" sz="1100" dirty="0"/>
        </a:p>
      </cdr:txBody>
    </cdr:sp>
  </cdr:relSizeAnchor>
  <cdr:relSizeAnchor xmlns:cdr="http://schemas.openxmlformats.org/drawingml/2006/chartDrawing">
    <cdr:from>
      <cdr:x>0.34202</cdr:x>
      <cdr:y>0.90745</cdr:y>
    </cdr:from>
    <cdr:to>
      <cdr:x>0.68188</cdr:x>
      <cdr:y>1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971056" y="4107084"/>
          <a:ext cx="2952328" cy="4188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CA" sz="2160" b="1" dirty="0" smtClean="0"/>
            <a:t>+600,000 Cartons</a:t>
          </a:r>
          <a:endParaRPr lang="en-CA" sz="2160" b="1" dirty="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6761F-ABB1-4ADA-92C3-1A4DDD538313}" type="datetimeFigureOut">
              <a:rPr lang="en-CA" smtClean="0"/>
              <a:t>2020-02-28</a:t>
            </a:fld>
            <a:endParaRPr lang="en-C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E2A4B-0C7C-44EA-98CA-46669D47A71B}" type="slidenum">
              <a:rPr lang="en-CA" smtClean="0"/>
              <a:t>‹#›</a:t>
            </a:fld>
            <a:endParaRPr lang="en-CA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6761F-ABB1-4ADA-92C3-1A4DDD538313}" type="datetimeFigureOut">
              <a:rPr lang="en-CA" smtClean="0"/>
              <a:t>2020-02-28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E2A4B-0C7C-44EA-98CA-46669D47A71B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6761F-ABB1-4ADA-92C3-1A4DDD538313}" type="datetimeFigureOut">
              <a:rPr lang="en-CA" smtClean="0"/>
              <a:t>2020-02-28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E2A4B-0C7C-44EA-98CA-46669D47A71B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6761F-ABB1-4ADA-92C3-1A4DDD538313}" type="datetimeFigureOut">
              <a:rPr lang="en-CA" smtClean="0"/>
              <a:t>2020-02-28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E2A4B-0C7C-44EA-98CA-46669D47A71B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6761F-ABB1-4ADA-92C3-1A4DDD538313}" type="datetimeFigureOut">
              <a:rPr lang="en-CA" smtClean="0"/>
              <a:t>2020-02-28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1AEE2A4B-0C7C-44EA-98CA-46669D47A71B}" type="slidenum">
              <a:rPr lang="en-CA" smtClean="0"/>
              <a:t>‹#›</a:t>
            </a:fld>
            <a:endParaRPr lang="en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6761F-ABB1-4ADA-92C3-1A4DDD538313}" type="datetimeFigureOut">
              <a:rPr lang="en-CA" smtClean="0"/>
              <a:t>2020-02-28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E2A4B-0C7C-44EA-98CA-46669D47A71B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6761F-ABB1-4ADA-92C3-1A4DDD538313}" type="datetimeFigureOut">
              <a:rPr lang="en-CA" smtClean="0"/>
              <a:t>2020-02-28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E2A4B-0C7C-44EA-98CA-46669D47A71B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6761F-ABB1-4ADA-92C3-1A4DDD538313}" type="datetimeFigureOut">
              <a:rPr lang="en-CA" smtClean="0"/>
              <a:t>2020-02-28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E2A4B-0C7C-44EA-98CA-46669D47A71B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6761F-ABB1-4ADA-92C3-1A4DDD538313}" type="datetimeFigureOut">
              <a:rPr lang="en-CA" smtClean="0"/>
              <a:t>2020-02-28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E2A4B-0C7C-44EA-98CA-46669D47A71B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6761F-ABB1-4ADA-92C3-1A4DDD538313}" type="datetimeFigureOut">
              <a:rPr lang="en-CA" smtClean="0"/>
              <a:t>2020-02-28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E2A4B-0C7C-44EA-98CA-46669D47A71B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6761F-ABB1-4ADA-92C3-1A4DDD538313}" type="datetimeFigureOut">
              <a:rPr lang="en-CA" smtClean="0"/>
              <a:t>2020-02-28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E2A4B-0C7C-44EA-98CA-46669D47A71B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6E6761F-ABB1-4ADA-92C3-1A4DDD538313}" type="datetimeFigureOut">
              <a:rPr lang="en-CA" smtClean="0"/>
              <a:t>2020-02-28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AEE2A4B-0C7C-44EA-98CA-46669D47A71B}" type="slidenum">
              <a:rPr lang="en-CA" smtClean="0"/>
              <a:t>‹#›</a:t>
            </a:fld>
            <a:endParaRPr lang="en-C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645" r:id="rId1"/>
    <p:sldLayoutId id="2147484646" r:id="rId2"/>
    <p:sldLayoutId id="2147484647" r:id="rId3"/>
    <p:sldLayoutId id="2147484648" r:id="rId4"/>
    <p:sldLayoutId id="2147484649" r:id="rId5"/>
    <p:sldLayoutId id="2147484650" r:id="rId6"/>
    <p:sldLayoutId id="2147484651" r:id="rId7"/>
    <p:sldLayoutId id="2147484652" r:id="rId8"/>
    <p:sldLayoutId id="2147484653" r:id="rId9"/>
    <p:sldLayoutId id="2147484654" r:id="rId10"/>
    <p:sldLayoutId id="214748465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mailto:Sarah@Lapincherry.com" TargetMode="External"/><Relationship Id="rId3" Type="http://schemas.openxmlformats.org/officeDocument/2006/relationships/hyperlink" Target="http://www.cherries.global/welcometosutherland" TargetMode="External"/><Relationship Id="rId7" Type="http://schemas.openxmlformats.org/officeDocument/2006/relationships/hyperlink" Target="mailto:Tad@Lapincherry.com" TargetMode="External"/><Relationship Id="rId2" Type="http://schemas.openxmlformats.org/officeDocument/2006/relationships/hyperlink" Target="http://www.cherries.global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Kim@Lapincherry.com" TargetMode="External"/><Relationship Id="rId11" Type="http://schemas.openxmlformats.org/officeDocument/2006/relationships/hyperlink" Target="mailto:Clive@Lapincherry.com" TargetMode="External"/><Relationship Id="rId5" Type="http://schemas.openxmlformats.org/officeDocument/2006/relationships/hyperlink" Target="mailto:Sales@Lapincherry.com" TargetMode="External"/><Relationship Id="rId10" Type="http://schemas.openxmlformats.org/officeDocument/2006/relationships/hyperlink" Target="mailto:Rick@LApincherry.com" TargetMode="External"/><Relationship Id="rId4" Type="http://schemas.openxmlformats.org/officeDocument/2006/relationships/hyperlink" Target="http://www.cherrysnobs.com/" TargetMode="External"/><Relationship Id="rId9" Type="http://schemas.openxmlformats.org/officeDocument/2006/relationships/hyperlink" Target="mailto:Ed@Lapincherry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4293097"/>
            <a:ext cx="8458200" cy="1782690"/>
          </a:xfrm>
        </p:spPr>
        <p:txBody>
          <a:bodyPr/>
          <a:lstStyle/>
          <a:p>
            <a:r>
              <a:rPr lang="en-CA" dirty="0" smtClean="0"/>
              <a:t>2020 </a:t>
            </a:r>
            <a:r>
              <a:rPr lang="en-CA" dirty="0" smtClean="0"/>
              <a:t>CANADIAN CHERRY ESTIMATES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3284984"/>
            <a:ext cx="8458200" cy="648072"/>
          </a:xfrm>
        </p:spPr>
        <p:txBody>
          <a:bodyPr>
            <a:normAutofit/>
          </a:bodyPr>
          <a:lstStyle/>
          <a:p>
            <a:r>
              <a:rPr lang="en-CA" sz="2800" dirty="0" smtClean="0"/>
              <a:t>SUTHERLAND S.A. PRODUCE INC.</a:t>
            </a:r>
            <a:endParaRPr lang="en-CA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29257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0853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sz="4800" dirty="0" smtClean="0"/>
              <a:t>2020 </a:t>
            </a:r>
            <a:r>
              <a:rPr lang="en-CA" sz="4800" dirty="0"/>
              <a:t>Canadian Cherry Crop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844824"/>
            <a:ext cx="8686800" cy="4680520"/>
          </a:xfrm>
        </p:spPr>
        <p:txBody>
          <a:bodyPr>
            <a:normAutofit/>
          </a:bodyPr>
          <a:lstStyle/>
          <a:p>
            <a:r>
              <a:rPr lang="en-CA" sz="1400" dirty="0" smtClean="0">
                <a:solidFill>
                  <a:schemeClr val="tx1"/>
                </a:solidFill>
                <a:latin typeface="Calibri" pitchFamily="34" charset="0"/>
                <a:ea typeface="Cambria" pitchFamily="18" charset="0"/>
                <a:cs typeface="Calibri" pitchFamily="34" charset="0"/>
              </a:rPr>
              <a:t>Sutherland S.A. Produce Inc. are cherry growers, packers, shippers, exporters and fruit marketers. Operating around the world with our own highly trained teams, managing all facets from Farm-to-Destination. </a:t>
            </a:r>
          </a:p>
          <a:p>
            <a:endParaRPr lang="en-CA" sz="1400" dirty="0">
              <a:solidFill>
                <a:schemeClr val="tx1"/>
              </a:solidFill>
              <a:latin typeface="Calibri" pitchFamily="34" charset="0"/>
              <a:ea typeface="Cambria" pitchFamily="18" charset="0"/>
              <a:cs typeface="Calibri" pitchFamily="34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CA" sz="1200" dirty="0" smtClean="0">
                <a:solidFill>
                  <a:schemeClr val="tx1"/>
                </a:solidFill>
                <a:latin typeface="Calibri" pitchFamily="34" charset="0"/>
                <a:ea typeface="Cambria" pitchFamily="18" charset="0"/>
                <a:cs typeface="Calibri" pitchFamily="34" charset="0"/>
              </a:rPr>
              <a:t>We are a very unique company, growing our own fruit, inspecting our grower-partner orchards, managing all export packing, and handling logistics door-to-door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CA" sz="1200" dirty="0" smtClean="0">
                <a:solidFill>
                  <a:schemeClr val="tx1"/>
                </a:solidFill>
                <a:latin typeface="Calibri" pitchFamily="34" charset="0"/>
                <a:ea typeface="Cambria" pitchFamily="18" charset="0"/>
                <a:cs typeface="Calibri" pitchFamily="34" charset="0"/>
              </a:rPr>
              <a:t>World-wide claims averaging less than 2% annually (Air &amp; Sea).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CA" sz="1200" dirty="0" smtClean="0">
                <a:solidFill>
                  <a:schemeClr val="tx1"/>
                </a:solidFill>
                <a:latin typeface="Calibri" pitchFamily="34" charset="0"/>
                <a:ea typeface="Cambria" pitchFamily="18" charset="0"/>
                <a:cs typeface="Calibri" pitchFamily="34" charset="0"/>
              </a:rPr>
              <a:t>USA claims have been Zero 0% for 4 straight years.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CA" sz="1200" dirty="0" smtClean="0">
                <a:solidFill>
                  <a:schemeClr val="tx1"/>
                </a:solidFill>
                <a:latin typeface="Calibri" pitchFamily="34" charset="0"/>
                <a:ea typeface="Cambria" pitchFamily="18" charset="0"/>
                <a:cs typeface="Calibri" pitchFamily="34" charset="0"/>
              </a:rPr>
              <a:t>Our packing standards are Country specific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CA" sz="1200" dirty="0" smtClean="0">
                <a:solidFill>
                  <a:schemeClr val="tx1"/>
                </a:solidFill>
                <a:latin typeface="Calibri" pitchFamily="34" charset="0"/>
                <a:ea typeface="Cambria" pitchFamily="18" charset="0"/>
                <a:cs typeface="Calibri" pitchFamily="34" charset="0"/>
              </a:rPr>
              <a:t>We have been growing and exporting cherries for more than 20 years</a:t>
            </a:r>
          </a:p>
          <a:p>
            <a:pPr marL="0" indent="0">
              <a:lnSpc>
                <a:spcPct val="150000"/>
              </a:lnSpc>
              <a:buNone/>
            </a:pPr>
            <a:endParaRPr lang="en-CA" sz="1200" dirty="0" smtClean="0">
              <a:solidFill>
                <a:schemeClr val="tx1"/>
              </a:solidFill>
              <a:latin typeface="Calibri" pitchFamily="34" charset="0"/>
              <a:ea typeface="Cambria" pitchFamily="18" charset="0"/>
              <a:cs typeface="Calibri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CA" sz="1400" dirty="0" smtClean="0">
                <a:solidFill>
                  <a:schemeClr val="tx1"/>
                </a:solidFill>
                <a:latin typeface="Calibri" pitchFamily="34" charset="0"/>
                <a:ea typeface="Cambria" pitchFamily="18" charset="0"/>
                <a:cs typeface="Calibri" pitchFamily="34" charset="0"/>
              </a:rPr>
              <a:t>Where we operate:</a:t>
            </a:r>
          </a:p>
          <a:p>
            <a:pPr>
              <a:buFont typeface="Wingdings" pitchFamily="2" charset="2"/>
              <a:buChar char="Ø"/>
            </a:pPr>
            <a:r>
              <a:rPr lang="en-CA" sz="1200" dirty="0" smtClean="0">
                <a:solidFill>
                  <a:schemeClr val="tx1"/>
                </a:solidFill>
                <a:latin typeface="Calibri" pitchFamily="34" charset="0"/>
                <a:ea typeface="Cambria" pitchFamily="18" charset="0"/>
                <a:cs typeface="Calibri" pitchFamily="34" charset="0"/>
              </a:rPr>
              <a:t>Canada	</a:t>
            </a:r>
          </a:p>
          <a:p>
            <a:pPr>
              <a:buFont typeface="Wingdings" pitchFamily="2" charset="2"/>
              <a:buChar char="Ø"/>
            </a:pPr>
            <a:r>
              <a:rPr lang="en-CA" sz="1200" dirty="0" smtClean="0">
                <a:solidFill>
                  <a:schemeClr val="tx1"/>
                </a:solidFill>
                <a:latin typeface="Calibri" pitchFamily="34" charset="0"/>
                <a:ea typeface="Cambria" pitchFamily="18" charset="0"/>
                <a:cs typeface="Calibri" pitchFamily="34" charset="0"/>
              </a:rPr>
              <a:t>Usa (California &amp; Washington States)</a:t>
            </a:r>
          </a:p>
          <a:p>
            <a:pPr>
              <a:buFont typeface="Wingdings" pitchFamily="2" charset="2"/>
              <a:buChar char="Ø"/>
            </a:pPr>
            <a:r>
              <a:rPr lang="en-CA" sz="1200" dirty="0" smtClean="0">
                <a:solidFill>
                  <a:schemeClr val="tx1"/>
                </a:solidFill>
                <a:latin typeface="Calibri" pitchFamily="34" charset="0"/>
                <a:ea typeface="Cambria" pitchFamily="18" charset="0"/>
                <a:cs typeface="Calibri" pitchFamily="34" charset="0"/>
              </a:rPr>
              <a:t>Chile</a:t>
            </a:r>
          </a:p>
          <a:p>
            <a:pPr>
              <a:buFont typeface="Wingdings" pitchFamily="2" charset="2"/>
              <a:buChar char="Ø"/>
            </a:pPr>
            <a:r>
              <a:rPr lang="en-CA" sz="1200" dirty="0" smtClean="0">
                <a:solidFill>
                  <a:schemeClr val="tx1"/>
                </a:solidFill>
                <a:latin typeface="Calibri" pitchFamily="34" charset="0"/>
                <a:ea typeface="Cambria" pitchFamily="18" charset="0"/>
                <a:cs typeface="Calibri" pitchFamily="34" charset="0"/>
              </a:rPr>
              <a:t>Spain</a:t>
            </a:r>
          </a:p>
          <a:p>
            <a:pPr>
              <a:buFont typeface="Wingdings" pitchFamily="2" charset="2"/>
              <a:buChar char="Ø"/>
            </a:pPr>
            <a:r>
              <a:rPr lang="en-CA" sz="1200" dirty="0" smtClean="0">
                <a:solidFill>
                  <a:schemeClr val="tx1"/>
                </a:solidFill>
                <a:latin typeface="Calibri" pitchFamily="34" charset="0"/>
                <a:ea typeface="Cambria" pitchFamily="18" charset="0"/>
                <a:cs typeface="Calibri" pitchFamily="34" charset="0"/>
              </a:rPr>
              <a:t>Australia</a:t>
            </a:r>
          </a:p>
          <a:p>
            <a:endParaRPr lang="en-CA" sz="1200" b="1" dirty="0" smtClean="0">
              <a:latin typeface="Calibri" pitchFamily="34" charset="0"/>
              <a:cs typeface="Calibri" pitchFamily="34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endParaRPr lang="en-CA" sz="1200" dirty="0" smtClean="0"/>
          </a:p>
          <a:p>
            <a:pPr>
              <a:lnSpc>
                <a:spcPct val="150000"/>
              </a:lnSpc>
              <a:buFont typeface="Courier New" pitchFamily="49" charset="0"/>
              <a:buChar char="o"/>
            </a:pPr>
            <a:endParaRPr lang="en-CA" sz="1200" dirty="0"/>
          </a:p>
        </p:txBody>
      </p:sp>
    </p:spTree>
    <p:extLst>
      <p:ext uri="{BB962C8B-B14F-4D97-AF65-F5344CB8AC3E}">
        <p14:creationId xmlns:p14="http://schemas.microsoft.com/office/powerpoint/2010/main" val="1043768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sz="4800" dirty="0" smtClean="0"/>
              <a:t>2020 </a:t>
            </a:r>
            <a:r>
              <a:rPr lang="en-CA" sz="4800" dirty="0"/>
              <a:t>Canadian Cherry Crop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80567485"/>
              </p:ext>
            </p:extLst>
          </p:nvPr>
        </p:nvGraphicFramePr>
        <p:xfrm>
          <a:off x="457200" y="1600200"/>
          <a:ext cx="8229600" cy="4708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6060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sz="4800" dirty="0" smtClean="0"/>
              <a:t>2020 </a:t>
            </a:r>
            <a:r>
              <a:rPr lang="en-CA" sz="4800" dirty="0" smtClean="0"/>
              <a:t>Canadian Cherry Crop</a:t>
            </a:r>
            <a:endParaRPr lang="en-CA" sz="4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29846298"/>
              </p:ext>
            </p:extLst>
          </p:nvPr>
        </p:nvGraphicFramePr>
        <p:xfrm>
          <a:off x="457200" y="1600200"/>
          <a:ext cx="8229600" cy="4708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3656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sz="4800" dirty="0" smtClean="0"/>
              <a:t>2020 </a:t>
            </a:r>
            <a:r>
              <a:rPr lang="en-CA" sz="4800" dirty="0"/>
              <a:t>Canadian Cherry Crop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1400" b="1" dirty="0" smtClean="0"/>
              <a:t>Please visit our websites for more information:</a:t>
            </a:r>
          </a:p>
          <a:p>
            <a:endParaRPr lang="en-CA" sz="1400" b="1" dirty="0"/>
          </a:p>
          <a:p>
            <a:r>
              <a:rPr lang="en-CA" sz="1400" b="1" dirty="0" smtClean="0">
                <a:hlinkClick r:id="rId2"/>
              </a:rPr>
              <a:t>www.cherries.global</a:t>
            </a:r>
            <a:r>
              <a:rPr lang="en-CA" sz="1400" b="1" dirty="0" smtClean="0"/>
              <a:t> (Corporate Website English)</a:t>
            </a:r>
          </a:p>
          <a:p>
            <a:r>
              <a:rPr lang="en-CA" sz="1400" b="1" dirty="0" smtClean="0">
                <a:hlinkClick r:id="rId3"/>
              </a:rPr>
              <a:t>www.cherries.global/welcometosutherland</a:t>
            </a:r>
            <a:r>
              <a:rPr lang="en-CA" sz="1400" b="1" dirty="0" smtClean="0"/>
              <a:t> (Corporate Website Chinese)</a:t>
            </a:r>
          </a:p>
          <a:p>
            <a:r>
              <a:rPr lang="en-CA" sz="1400" b="1" dirty="0" smtClean="0">
                <a:hlinkClick r:id="rId4"/>
              </a:rPr>
              <a:t>www.cherrysnobs.com</a:t>
            </a:r>
            <a:r>
              <a:rPr lang="en-CA" sz="1400" b="1" dirty="0" smtClean="0"/>
              <a:t> (Photo Website)</a:t>
            </a:r>
          </a:p>
          <a:p>
            <a:endParaRPr lang="en-CA" sz="1400" b="1" dirty="0"/>
          </a:p>
          <a:p>
            <a:endParaRPr lang="en-CA" sz="1400" b="1" dirty="0" smtClean="0"/>
          </a:p>
          <a:p>
            <a:r>
              <a:rPr lang="en-CA" sz="1400" b="1" dirty="0" smtClean="0"/>
              <a:t>Contact Us:</a:t>
            </a:r>
          </a:p>
          <a:p>
            <a:r>
              <a:rPr lang="en-CA" sz="1400" b="1" dirty="0" smtClean="0">
                <a:hlinkClick r:id="rId5"/>
              </a:rPr>
              <a:t>Sales@Lapincherry.com</a:t>
            </a:r>
            <a:r>
              <a:rPr lang="en-CA" sz="1400" b="1" dirty="0"/>
              <a:t>	</a:t>
            </a:r>
            <a:r>
              <a:rPr lang="en-CA" sz="1400" b="1" dirty="0" smtClean="0"/>
              <a:t>- General Sales Enquiries</a:t>
            </a:r>
          </a:p>
          <a:p>
            <a:r>
              <a:rPr lang="en-CA" sz="1400" b="1" dirty="0" smtClean="0">
                <a:hlinkClick r:id="rId6"/>
              </a:rPr>
              <a:t>Kim@Lapincherry.com</a:t>
            </a:r>
            <a:r>
              <a:rPr lang="en-CA" sz="1400" b="1" dirty="0" smtClean="0"/>
              <a:t> 	- Kim Hoang / ASIA Sales Manager</a:t>
            </a:r>
          </a:p>
          <a:p>
            <a:r>
              <a:rPr lang="en-CA" sz="1400" b="1" dirty="0" smtClean="0">
                <a:hlinkClick r:id="rId7"/>
              </a:rPr>
              <a:t>Tad@Lapincherry.com</a:t>
            </a:r>
            <a:r>
              <a:rPr lang="en-CA" sz="1400" b="1" dirty="0" smtClean="0"/>
              <a:t>	- Tad </a:t>
            </a:r>
            <a:r>
              <a:rPr lang="en-CA" sz="1400" b="1" dirty="0" err="1" smtClean="0"/>
              <a:t>Brusseau</a:t>
            </a:r>
            <a:r>
              <a:rPr lang="en-CA" sz="1400" b="1" dirty="0" smtClean="0"/>
              <a:t> / USA Export Manager</a:t>
            </a:r>
          </a:p>
          <a:p>
            <a:r>
              <a:rPr lang="en-CA" sz="1400" b="1" dirty="0" smtClean="0">
                <a:hlinkClick r:id="rId8"/>
              </a:rPr>
              <a:t>Sarah@Lapincherry.com</a:t>
            </a:r>
            <a:r>
              <a:rPr lang="en-CA" sz="1400" b="1" dirty="0" smtClean="0"/>
              <a:t>	- Sarah </a:t>
            </a:r>
            <a:r>
              <a:rPr lang="en-CA" sz="1400" b="1" dirty="0" err="1" smtClean="0"/>
              <a:t>Bistritz</a:t>
            </a:r>
            <a:r>
              <a:rPr lang="en-CA" sz="1400" b="1" dirty="0" smtClean="0"/>
              <a:t> / EU &amp; India Sales</a:t>
            </a:r>
          </a:p>
          <a:p>
            <a:r>
              <a:rPr lang="en-CA" sz="1400" b="1" dirty="0" smtClean="0">
                <a:hlinkClick r:id="rId9"/>
              </a:rPr>
              <a:t>Ed@Lapincherry.com</a:t>
            </a:r>
            <a:r>
              <a:rPr lang="en-CA" sz="1400" b="1" dirty="0" smtClean="0"/>
              <a:t>	- Ed Huffman / Apple Sales</a:t>
            </a:r>
          </a:p>
          <a:p>
            <a:r>
              <a:rPr lang="en-CA" sz="1400" b="1" dirty="0" smtClean="0">
                <a:hlinkClick r:id="rId10"/>
              </a:rPr>
              <a:t>Rick@Lapincherry.com</a:t>
            </a:r>
            <a:r>
              <a:rPr lang="en-CA" sz="1400" b="1" dirty="0" smtClean="0"/>
              <a:t>	- Rick Chong  / Director of Sales</a:t>
            </a:r>
          </a:p>
          <a:p>
            <a:r>
              <a:rPr lang="en-CA" sz="1400" b="1" dirty="0" smtClean="0">
                <a:hlinkClick r:id="rId11"/>
              </a:rPr>
              <a:t>Clive@Lapincherry.com</a:t>
            </a:r>
            <a:r>
              <a:rPr lang="en-CA" sz="1400" b="1" dirty="0" smtClean="0"/>
              <a:t>	- Clive Sutherland / CEO &amp; President</a:t>
            </a:r>
          </a:p>
          <a:p>
            <a:endParaRPr lang="en-CA" sz="1400" b="1" dirty="0" smtClean="0"/>
          </a:p>
          <a:p>
            <a:endParaRPr lang="en-CA" sz="1400" b="1" dirty="0" smtClean="0"/>
          </a:p>
          <a:p>
            <a:endParaRPr lang="en-CA" sz="1400" b="1" dirty="0" smtClean="0"/>
          </a:p>
          <a:p>
            <a:endParaRPr lang="en-CA" sz="1400" b="1" dirty="0"/>
          </a:p>
        </p:txBody>
      </p:sp>
    </p:spTree>
    <p:extLst>
      <p:ext uri="{BB962C8B-B14F-4D97-AF65-F5344CB8AC3E}">
        <p14:creationId xmlns:p14="http://schemas.microsoft.com/office/powerpoint/2010/main" val="2725190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134</TotalTime>
  <Words>183</Words>
  <Application>Microsoft Office PowerPoint</Application>
  <PresentationFormat>On-screen Show (4:3)</PresentationFormat>
  <Paragraphs>50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Apex</vt:lpstr>
      <vt:lpstr>2020 CANADIAN CHERRY ESTIMATES</vt:lpstr>
      <vt:lpstr>2020 Canadian Cherry Crop</vt:lpstr>
      <vt:lpstr>2020 Canadian Cherry Crop</vt:lpstr>
      <vt:lpstr>2020 Canadian Cherry Crop</vt:lpstr>
      <vt:lpstr>2020 Canadian Cherry Crop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richard chong</dc:creator>
  <cp:lastModifiedBy>richard chong</cp:lastModifiedBy>
  <cp:revision>16</cp:revision>
  <dcterms:created xsi:type="dcterms:W3CDTF">2019-03-19T12:48:23Z</dcterms:created>
  <dcterms:modified xsi:type="dcterms:W3CDTF">2020-02-28T16:58:13Z</dcterms:modified>
</cp:coreProperties>
</file>